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BBE4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125" d="100"/>
          <a:sy n="125" d="100"/>
        </p:scale>
        <p:origin x="-996" y="133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BD4111EA-4CCC-439F-AF6E-9942670949C7}" type="datetimeFigureOut">
              <a:rPr lang="tr-TR" smtClean="0"/>
              <a:pPr/>
              <a:t>20.05.2015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4732978-F0B6-4CA0-A262-C7199056AB1B}" type="slidenum">
              <a:rPr lang="tr-TR" smtClean="0"/>
              <a:pPr/>
              <a:t>‹#›</a:t>
            </a:fld>
            <a:endParaRPr lang="tr-TR"/>
          </a:p>
        </p:txBody>
      </p:sp>
    </p:spTree>
    <p:extLst>
      <p:ext uri="{BB962C8B-B14F-4D97-AF65-F5344CB8AC3E}">
        <p14:creationId xmlns="" xmlns:p14="http://schemas.microsoft.com/office/powerpoint/2010/main" val="1562010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D4111EA-4CCC-439F-AF6E-9942670949C7}" type="datetimeFigureOut">
              <a:rPr lang="tr-TR" smtClean="0"/>
              <a:pPr/>
              <a:t>20.05.2015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4732978-F0B6-4CA0-A262-C7199056AB1B}" type="slidenum">
              <a:rPr lang="tr-TR" smtClean="0"/>
              <a:pPr/>
              <a:t>‹#›</a:t>
            </a:fld>
            <a:endParaRPr lang="tr-TR"/>
          </a:p>
        </p:txBody>
      </p:sp>
    </p:spTree>
    <p:extLst>
      <p:ext uri="{BB962C8B-B14F-4D97-AF65-F5344CB8AC3E}">
        <p14:creationId xmlns="" xmlns:p14="http://schemas.microsoft.com/office/powerpoint/2010/main" val="4149352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BD4111EA-4CCC-439F-AF6E-9942670949C7}" type="datetimeFigureOut">
              <a:rPr lang="tr-TR" smtClean="0"/>
              <a:pPr/>
              <a:t>20.05.2015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4732978-F0B6-4CA0-A262-C7199056AB1B}" type="slidenum">
              <a:rPr lang="tr-TR" smtClean="0"/>
              <a:pPr/>
              <a:t>‹#›</a:t>
            </a:fld>
            <a:endParaRPr lang="tr-TR"/>
          </a:p>
        </p:txBody>
      </p:sp>
    </p:spTree>
    <p:extLst>
      <p:ext uri="{BB962C8B-B14F-4D97-AF65-F5344CB8AC3E}">
        <p14:creationId xmlns="" xmlns:p14="http://schemas.microsoft.com/office/powerpoint/2010/main" val="2814111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BD4111EA-4CCC-439F-AF6E-9942670949C7}" type="datetimeFigureOut">
              <a:rPr lang="tr-TR" smtClean="0"/>
              <a:pPr/>
              <a:t>20.05.2015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4732978-F0B6-4CA0-A262-C7199056AB1B}" type="slidenum">
              <a:rPr lang="tr-TR" smtClean="0"/>
              <a:pPr/>
              <a:t>‹#›</a:t>
            </a:fld>
            <a:endParaRPr lang="tr-TR"/>
          </a:p>
        </p:txBody>
      </p:sp>
    </p:spTree>
    <p:extLst>
      <p:ext uri="{BB962C8B-B14F-4D97-AF65-F5344CB8AC3E}">
        <p14:creationId xmlns="" xmlns:p14="http://schemas.microsoft.com/office/powerpoint/2010/main" val="4159244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BD4111EA-4CCC-439F-AF6E-9942670949C7}" type="datetimeFigureOut">
              <a:rPr lang="tr-TR" smtClean="0"/>
              <a:pPr/>
              <a:t>20.05.2015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4732978-F0B6-4CA0-A262-C7199056AB1B}" type="slidenum">
              <a:rPr lang="tr-TR" smtClean="0"/>
              <a:pPr/>
              <a:t>‹#›</a:t>
            </a:fld>
            <a:endParaRPr lang="tr-TR"/>
          </a:p>
        </p:txBody>
      </p:sp>
    </p:spTree>
    <p:extLst>
      <p:ext uri="{BB962C8B-B14F-4D97-AF65-F5344CB8AC3E}">
        <p14:creationId xmlns="" xmlns:p14="http://schemas.microsoft.com/office/powerpoint/2010/main" val="786429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BD4111EA-4CCC-439F-AF6E-9942670949C7}" type="datetimeFigureOut">
              <a:rPr lang="tr-TR" smtClean="0"/>
              <a:pPr/>
              <a:t>20.05.2015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4732978-F0B6-4CA0-A262-C7199056AB1B}" type="slidenum">
              <a:rPr lang="tr-TR" smtClean="0"/>
              <a:pPr/>
              <a:t>‹#›</a:t>
            </a:fld>
            <a:endParaRPr lang="tr-TR"/>
          </a:p>
        </p:txBody>
      </p:sp>
    </p:spTree>
    <p:extLst>
      <p:ext uri="{BB962C8B-B14F-4D97-AF65-F5344CB8AC3E}">
        <p14:creationId xmlns="" xmlns:p14="http://schemas.microsoft.com/office/powerpoint/2010/main" val="2355760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D4111EA-4CCC-439F-AF6E-9942670949C7}" type="datetimeFigureOut">
              <a:rPr lang="tr-TR" smtClean="0"/>
              <a:pPr/>
              <a:t>20.05.2015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4732978-F0B6-4CA0-A262-C7199056AB1B}" type="slidenum">
              <a:rPr lang="tr-TR" smtClean="0"/>
              <a:pPr/>
              <a:t>‹#›</a:t>
            </a:fld>
            <a:endParaRPr lang="tr-TR"/>
          </a:p>
        </p:txBody>
      </p:sp>
    </p:spTree>
    <p:extLst>
      <p:ext uri="{BB962C8B-B14F-4D97-AF65-F5344CB8AC3E}">
        <p14:creationId xmlns="" xmlns:p14="http://schemas.microsoft.com/office/powerpoint/2010/main" val="1174478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D4111EA-4CCC-439F-AF6E-9942670949C7}" type="datetimeFigureOut">
              <a:rPr lang="tr-TR" smtClean="0"/>
              <a:pPr/>
              <a:t>20.05.2015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4732978-F0B6-4CA0-A262-C7199056AB1B}" type="slidenum">
              <a:rPr lang="tr-TR" smtClean="0"/>
              <a:pPr/>
              <a:t>‹#›</a:t>
            </a:fld>
            <a:endParaRPr lang="tr-TR"/>
          </a:p>
        </p:txBody>
      </p:sp>
    </p:spTree>
    <p:extLst>
      <p:ext uri="{BB962C8B-B14F-4D97-AF65-F5344CB8AC3E}">
        <p14:creationId xmlns="" xmlns:p14="http://schemas.microsoft.com/office/powerpoint/2010/main" val="2031014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D4111EA-4CCC-439F-AF6E-9942670949C7}" type="datetimeFigureOut">
              <a:rPr lang="tr-TR" smtClean="0"/>
              <a:pPr/>
              <a:t>20.05.2015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4732978-F0B6-4CA0-A262-C7199056AB1B}" type="slidenum">
              <a:rPr lang="tr-TR" smtClean="0"/>
              <a:pPr/>
              <a:t>‹#›</a:t>
            </a:fld>
            <a:endParaRPr lang="tr-TR"/>
          </a:p>
        </p:txBody>
      </p:sp>
    </p:spTree>
    <p:extLst>
      <p:ext uri="{BB962C8B-B14F-4D97-AF65-F5344CB8AC3E}">
        <p14:creationId xmlns="" xmlns:p14="http://schemas.microsoft.com/office/powerpoint/2010/main" val="2531054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D4111EA-4CCC-439F-AF6E-9942670949C7}" type="datetimeFigureOut">
              <a:rPr lang="tr-TR" smtClean="0"/>
              <a:pPr/>
              <a:t>20.05.2015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4732978-F0B6-4CA0-A262-C7199056AB1B}" type="slidenum">
              <a:rPr lang="tr-TR" smtClean="0"/>
              <a:pPr/>
              <a:t>‹#›</a:t>
            </a:fld>
            <a:endParaRPr lang="tr-TR"/>
          </a:p>
        </p:txBody>
      </p:sp>
    </p:spTree>
    <p:extLst>
      <p:ext uri="{BB962C8B-B14F-4D97-AF65-F5344CB8AC3E}">
        <p14:creationId xmlns="" xmlns:p14="http://schemas.microsoft.com/office/powerpoint/2010/main" val="3445509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D4111EA-4CCC-439F-AF6E-9942670949C7}" type="datetimeFigureOut">
              <a:rPr lang="tr-TR" smtClean="0"/>
              <a:pPr/>
              <a:t>20.05.2015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4732978-F0B6-4CA0-A262-C7199056AB1B}" type="slidenum">
              <a:rPr lang="tr-TR" smtClean="0"/>
              <a:pPr/>
              <a:t>‹#›</a:t>
            </a:fld>
            <a:endParaRPr lang="tr-TR"/>
          </a:p>
        </p:txBody>
      </p:sp>
    </p:spTree>
    <p:extLst>
      <p:ext uri="{BB962C8B-B14F-4D97-AF65-F5344CB8AC3E}">
        <p14:creationId xmlns="" xmlns:p14="http://schemas.microsoft.com/office/powerpoint/2010/main" val="4255030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111EA-4CCC-439F-AF6E-9942670949C7}" type="datetimeFigureOut">
              <a:rPr lang="tr-TR" smtClean="0"/>
              <a:pPr/>
              <a:t>20.05.2015</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32978-F0B6-4CA0-A262-C7199056AB1B}" type="slidenum">
              <a:rPr lang="tr-TR" smtClean="0"/>
              <a:pPr/>
              <a:t>‹#›</a:t>
            </a:fld>
            <a:endParaRPr lang="tr-TR"/>
          </a:p>
        </p:txBody>
      </p:sp>
    </p:spTree>
    <p:extLst>
      <p:ext uri="{BB962C8B-B14F-4D97-AF65-F5344CB8AC3E}">
        <p14:creationId xmlns="" xmlns:p14="http://schemas.microsoft.com/office/powerpoint/2010/main" val="2353197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757808" y="-27384"/>
            <a:ext cx="7772400" cy="781623"/>
          </a:xfrm>
        </p:spPr>
        <p:txBody>
          <a:bodyPr>
            <a:normAutofit fontScale="90000"/>
          </a:bodyPr>
          <a:lstStyle/>
          <a:p>
            <a:r>
              <a:rPr lang="tr-TR" sz="1200" b="1" dirty="0" smtClean="0">
                <a:solidFill>
                  <a:schemeClr val="tx1"/>
                </a:solidFill>
                <a:latin typeface="Times New Roman" panose="02020603050405020304" pitchFamily="18" charset="0"/>
                <a:cs typeface="Times New Roman" panose="02020603050405020304" pitchFamily="18" charset="0"/>
              </a:rPr>
              <a:t>İSTANBUL BÜYÜKŞEHİR BELEDİYESİ </a:t>
            </a:r>
            <a:br>
              <a:rPr lang="tr-TR" sz="1200" b="1" dirty="0" smtClean="0">
                <a:solidFill>
                  <a:schemeClr val="tx1"/>
                </a:solidFill>
                <a:latin typeface="Times New Roman" panose="02020603050405020304" pitchFamily="18" charset="0"/>
                <a:cs typeface="Times New Roman" panose="02020603050405020304" pitchFamily="18" charset="0"/>
              </a:rPr>
            </a:br>
            <a:r>
              <a:rPr lang="tr-TR" sz="1200" b="1" dirty="0" smtClean="0">
                <a:solidFill>
                  <a:schemeClr val="tx1"/>
                </a:solidFill>
                <a:latin typeface="Times New Roman" panose="02020603050405020304" pitchFamily="18" charset="0"/>
                <a:cs typeface="Times New Roman" panose="02020603050405020304" pitchFamily="18" charset="0"/>
              </a:rPr>
              <a:t>ALTYAPI VE YOL BAKIM ONARIM DAİRE BAŞKANLIĞI</a:t>
            </a:r>
            <a:br>
              <a:rPr lang="tr-TR" sz="1200" b="1" dirty="0" smtClean="0">
                <a:solidFill>
                  <a:schemeClr val="tx1"/>
                </a:solidFill>
                <a:latin typeface="Times New Roman" panose="02020603050405020304" pitchFamily="18" charset="0"/>
                <a:cs typeface="Times New Roman" panose="02020603050405020304" pitchFamily="18" charset="0"/>
              </a:rPr>
            </a:br>
            <a:r>
              <a:rPr lang="tr-TR" sz="1200" b="1" dirty="0" smtClean="0">
                <a:solidFill>
                  <a:schemeClr val="tx1"/>
                </a:solidFill>
                <a:latin typeface="Times New Roman" panose="02020603050405020304" pitchFamily="18" charset="0"/>
                <a:cs typeface="Times New Roman" panose="02020603050405020304" pitchFamily="18" charset="0"/>
              </a:rPr>
              <a:t>ALTYAPI KOORDİNASYON MÜDÜRLÜĞÜ</a:t>
            </a:r>
            <a:r>
              <a:rPr lang="tr-TR" sz="1200" b="1" dirty="0" smtClean="0">
                <a:latin typeface="Times New Roman" panose="02020603050405020304" pitchFamily="18" charset="0"/>
                <a:cs typeface="Times New Roman" panose="02020603050405020304" pitchFamily="18" charset="0"/>
              </a:rPr>
              <a:t/>
            </a:r>
            <a:br>
              <a:rPr lang="tr-TR" sz="1200" b="1" dirty="0" smtClean="0">
                <a:latin typeface="Times New Roman" panose="02020603050405020304" pitchFamily="18" charset="0"/>
                <a:cs typeface="Times New Roman" panose="02020603050405020304" pitchFamily="18" charset="0"/>
              </a:rPr>
            </a:br>
            <a:r>
              <a:rPr lang="tr-TR" sz="1200" b="1" dirty="0" smtClean="0">
                <a:latin typeface="Times New Roman" panose="02020603050405020304" pitchFamily="18" charset="0"/>
                <a:cs typeface="Times New Roman" panose="02020603050405020304" pitchFamily="18" charset="0"/>
              </a:rPr>
              <a:t>ALTYAPI KAZI RUHSATI ALMA VE RUHSAT TEMİNAT İADESİ İŞLEM ŞEMASI</a:t>
            </a:r>
            <a:endParaRPr lang="tr-TR" sz="1200" b="1" dirty="0">
              <a:latin typeface="Times New Roman" panose="02020603050405020304" pitchFamily="18" charset="0"/>
              <a:cs typeface="Times New Roman" panose="02020603050405020304" pitchFamily="18" charset="0"/>
            </a:endParaRPr>
          </a:p>
        </p:txBody>
      </p:sp>
      <p:cxnSp>
        <p:nvCxnSpPr>
          <p:cNvPr id="8" name="Düz Bağlayıcı 7"/>
          <p:cNvCxnSpPr/>
          <p:nvPr/>
        </p:nvCxnSpPr>
        <p:spPr>
          <a:xfrm>
            <a:off x="4531794" y="1052736"/>
            <a:ext cx="0" cy="270030"/>
          </a:xfrm>
          <a:prstGeom prst="line">
            <a:avLst/>
          </a:prstGeom>
          <a:solidFill>
            <a:schemeClr val="tx2">
              <a:lumMod val="5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09049" y="1268760"/>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Yuvarlatılmış Dikdörtgen 3"/>
          <p:cNvSpPr/>
          <p:nvPr/>
        </p:nvSpPr>
        <p:spPr>
          <a:xfrm>
            <a:off x="755576" y="764704"/>
            <a:ext cx="7416824" cy="296392"/>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tr-TR" sz="900" dirty="0" smtClean="0"/>
              <a:t>1-ALTYAPI </a:t>
            </a:r>
            <a:r>
              <a:rPr lang="tr-TR" sz="900" dirty="0" smtClean="0"/>
              <a:t>TESİSİ YAPILACAK ÇALIŞMA HANGİ KURUMA AİT İSE (İGDAŞ, İSKİ, AYEDAŞ, BEDAŞ, TÜRK TELEKOM VB.) İLGİLİ KURUMA MÜRACAAT EDİLEREK RUHSAT FORMU HAZIRLATILIR.</a:t>
            </a:r>
            <a:endParaRPr lang="tr-TR" sz="900" dirty="0"/>
          </a:p>
        </p:txBody>
      </p:sp>
      <p:sp>
        <p:nvSpPr>
          <p:cNvPr id="5" name="Yuvarlatılmış Dikdörtgen 4"/>
          <p:cNvSpPr/>
          <p:nvPr/>
        </p:nvSpPr>
        <p:spPr>
          <a:xfrm>
            <a:off x="755576" y="1124744"/>
            <a:ext cx="7416823" cy="22614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tr-TR" sz="900" dirty="0">
                <a:solidFill>
                  <a:schemeClr val="dk1"/>
                </a:solidFill>
              </a:rPr>
              <a:t>2-HAZIRLANAN RUHSAT FORMU İLE ALTYAPI KOORDİNASYON MÜDÜRLÜĞÜNE TALEP SAHİBİ YADA YETKİLENDİRDİĞİ KİŞİLERCE BAŞVURUSU YAPILIR.</a:t>
            </a:r>
          </a:p>
        </p:txBody>
      </p:sp>
      <p:pic>
        <p:nvPicPr>
          <p:cNvPr id="25"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09048" y="1700808"/>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07735" y="1916832"/>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7"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05766" y="2276872"/>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07895" y="2636912"/>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9"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444208" y="2564904"/>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59632" y="2852936"/>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6" name="Yuvarlatılmış Dikdörtgen 15"/>
          <p:cNvSpPr/>
          <p:nvPr/>
        </p:nvSpPr>
        <p:spPr>
          <a:xfrm>
            <a:off x="755576" y="1752723"/>
            <a:ext cx="7401955" cy="222722"/>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tr-TR" sz="900" dirty="0" smtClean="0">
                <a:solidFill>
                  <a:schemeClr val="dk1"/>
                </a:solidFill>
              </a:rPr>
              <a:t> 4- </a:t>
            </a:r>
            <a:r>
              <a:rPr lang="tr-TR" sz="900" dirty="0">
                <a:solidFill>
                  <a:schemeClr val="dk1"/>
                </a:solidFill>
              </a:rPr>
              <a:t>KAZI YAPILACAK GÜZERGAH ONAYI ALINDIKTAN SONRA RUHSAT </a:t>
            </a:r>
            <a:r>
              <a:rPr lang="tr-TR" sz="900" dirty="0" smtClean="0">
                <a:solidFill>
                  <a:schemeClr val="dk1"/>
                </a:solidFill>
              </a:rPr>
              <a:t>CBS (COĞRAFİ BİLGİ SİSTEMLERİ) </a:t>
            </a:r>
            <a:r>
              <a:rPr lang="tr-TR" sz="900" dirty="0">
                <a:solidFill>
                  <a:schemeClr val="dk1"/>
                </a:solidFill>
              </a:rPr>
              <a:t>SEFLİĞİNCE ONAYLANARAK KAYDA ALINIR.</a:t>
            </a:r>
          </a:p>
        </p:txBody>
      </p:sp>
      <p:sp>
        <p:nvSpPr>
          <p:cNvPr id="7" name="Yuvarlatılmış Dikdörtgen 6"/>
          <p:cNvSpPr/>
          <p:nvPr/>
        </p:nvSpPr>
        <p:spPr>
          <a:xfrm>
            <a:off x="755576" y="2060848"/>
            <a:ext cx="7401955" cy="294729"/>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tr-TR" sz="900" dirty="0">
                <a:solidFill>
                  <a:schemeClr val="dk1"/>
                </a:solidFill>
              </a:rPr>
              <a:t>5-ALTYAPI KAZI RUHSATINA UYGUNLUK VERİLİP KAYDA ALINDIKTAN SONRA ALTYAPI KURUM ONAYLARI </a:t>
            </a:r>
            <a:r>
              <a:rPr lang="tr-TR" sz="900" dirty="0" smtClean="0">
                <a:solidFill>
                  <a:schemeClr val="dk1"/>
                </a:solidFill>
              </a:rPr>
              <a:t> </a:t>
            </a:r>
            <a:r>
              <a:rPr lang="tr-TR" sz="900" dirty="0">
                <a:solidFill>
                  <a:schemeClr val="dk1"/>
                </a:solidFill>
              </a:rPr>
              <a:t>ALINIR</a:t>
            </a:r>
            <a:r>
              <a:rPr lang="tr-TR" sz="900" dirty="0" smtClean="0">
                <a:solidFill>
                  <a:schemeClr val="dk1"/>
                </a:solidFill>
              </a:rPr>
              <a:t>.</a:t>
            </a:r>
          </a:p>
          <a:p>
            <a:r>
              <a:rPr lang="tr-TR" sz="900" dirty="0" smtClean="0">
                <a:solidFill>
                  <a:schemeClr val="dk1"/>
                </a:solidFill>
              </a:rPr>
              <a:t>(</a:t>
            </a:r>
            <a:r>
              <a:rPr lang="tr-TR" sz="900" dirty="0">
                <a:solidFill>
                  <a:schemeClr val="dk1"/>
                </a:solidFill>
              </a:rPr>
              <a:t>YOL BAKIM MÜDÜRLÜĞÜ, İLÇE BELEDİYE BAŞKANLIĞI,BEDAŞ,İGDAŞ,İSKİ,TÜRK TELEKOM VS)</a:t>
            </a:r>
          </a:p>
        </p:txBody>
      </p:sp>
      <p:sp>
        <p:nvSpPr>
          <p:cNvPr id="21" name="Yuvarlatılmış Dikdörtgen 20"/>
          <p:cNvSpPr/>
          <p:nvPr/>
        </p:nvSpPr>
        <p:spPr>
          <a:xfrm>
            <a:off x="3995936" y="2733811"/>
            <a:ext cx="4176464" cy="21146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900" dirty="0">
                <a:solidFill>
                  <a:schemeClr val="dk1"/>
                </a:solidFill>
              </a:rPr>
              <a:t>İRAT,HARÇ,MALZEME ZAYİAT BEDELİ VE KONTROLLÜK BEDELİ NAKİT ÖDENİR.</a:t>
            </a:r>
          </a:p>
        </p:txBody>
      </p:sp>
      <p:pic>
        <p:nvPicPr>
          <p:cNvPr id="3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419872" y="2852936"/>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5"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09049" y="3501008"/>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09049" y="3789040"/>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3" name="Yuvarlatılmış Dikdörtgen 22"/>
          <p:cNvSpPr/>
          <p:nvPr/>
        </p:nvSpPr>
        <p:spPr>
          <a:xfrm>
            <a:off x="2525989" y="3638326"/>
            <a:ext cx="4032448" cy="216024"/>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900" dirty="0">
                <a:solidFill>
                  <a:schemeClr val="dk1"/>
                </a:solidFill>
              </a:rPr>
              <a:t>8-ONAYLANAN ALTYAPI KAZI RUHSAT İÇİN KAZI ÇALIŞMA TARİHİ VERİLİR.</a:t>
            </a:r>
          </a:p>
        </p:txBody>
      </p:sp>
      <p:sp>
        <p:nvSpPr>
          <p:cNvPr id="6" name="Yuvarlatılmış Dikdörtgen 5"/>
          <p:cNvSpPr/>
          <p:nvPr/>
        </p:nvSpPr>
        <p:spPr>
          <a:xfrm>
            <a:off x="755576" y="1406078"/>
            <a:ext cx="7416823" cy="288032"/>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tr-TR" sz="900" dirty="0" smtClean="0">
                <a:solidFill>
                  <a:schemeClr val="dk1"/>
                </a:solidFill>
              </a:rPr>
              <a:t>3- </a:t>
            </a:r>
            <a:r>
              <a:rPr lang="tr-TR" sz="900" dirty="0">
                <a:solidFill>
                  <a:schemeClr val="dk1"/>
                </a:solidFill>
              </a:rPr>
              <a:t>KAZI YAPILMASI PLANLANAN GÜZERĞAH 100 METREDEN KISA İSE RUHSAT FORMU VE KAZI GÜZERGAHI RESİMLERİ İLE 100 METRE VE DAHA ÜZERE İSE 1/1000 ÖLÇEKLİ ÖRNEK PROJE HAZIRLANARAK GÜZERGAH TESPİTİ YAPILIR.</a:t>
            </a:r>
          </a:p>
        </p:txBody>
      </p:sp>
      <p:sp>
        <p:nvSpPr>
          <p:cNvPr id="17" name="Yuvarlatılmış Dikdörtgen 16"/>
          <p:cNvSpPr/>
          <p:nvPr/>
        </p:nvSpPr>
        <p:spPr>
          <a:xfrm>
            <a:off x="755576" y="2420888"/>
            <a:ext cx="7401956" cy="26323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tr-TR" sz="900" dirty="0">
                <a:solidFill>
                  <a:schemeClr val="dk1"/>
                </a:solidFill>
              </a:rPr>
              <a:t>6-KURUM ONAYLARI ALINDIKTAN SONRA HER YIL AYKOME TARAFINDAN BELİRLENEN RUHSAT BEDELLERİ TAHSİL EDİLİR</a:t>
            </a:r>
            <a:r>
              <a:rPr lang="tr-TR" sz="900" dirty="0" smtClean="0">
                <a:solidFill>
                  <a:schemeClr val="dk1"/>
                </a:solidFill>
              </a:rPr>
              <a:t>.</a:t>
            </a:r>
          </a:p>
          <a:p>
            <a:r>
              <a:rPr lang="tr-TR" sz="900" dirty="0" smtClean="0">
                <a:solidFill>
                  <a:schemeClr val="dk1"/>
                </a:solidFill>
              </a:rPr>
              <a:t>(</a:t>
            </a:r>
            <a:r>
              <a:rPr lang="tr-TR" sz="900" dirty="0">
                <a:solidFill>
                  <a:schemeClr val="dk1"/>
                </a:solidFill>
              </a:rPr>
              <a:t>TEMİNAT BEDELİ,İRAT,HARÇ,MALZEME ZAYİAT BEDELİ VE KONTROLLÜK BEDELİ)</a:t>
            </a:r>
          </a:p>
        </p:txBody>
      </p:sp>
      <p:pic>
        <p:nvPicPr>
          <p:cNvPr id="3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09046" y="3212976"/>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09049" y="4077072"/>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9"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09049" y="4437112"/>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09045" y="4797152"/>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7"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09045" y="5170587"/>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375755" y="5309676"/>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9"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383126" y="5599310"/>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383890" y="6034683"/>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384623" y="6381328"/>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Yuvarlatılmış Dikdörtgen 17"/>
          <p:cNvSpPr/>
          <p:nvPr/>
        </p:nvSpPr>
        <p:spPr>
          <a:xfrm>
            <a:off x="755576" y="2733811"/>
            <a:ext cx="3168352" cy="216024"/>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900" dirty="0">
                <a:solidFill>
                  <a:schemeClr val="dk1"/>
                </a:solidFill>
              </a:rPr>
              <a:t>TEMİNAT BEDELİ </a:t>
            </a:r>
          </a:p>
        </p:txBody>
      </p:sp>
      <p:sp>
        <p:nvSpPr>
          <p:cNvPr id="20" name="Yuvarlatılmış Dikdörtgen 19"/>
          <p:cNvSpPr/>
          <p:nvPr/>
        </p:nvSpPr>
        <p:spPr>
          <a:xfrm>
            <a:off x="2339754" y="3039832"/>
            <a:ext cx="3024334" cy="247542"/>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900" dirty="0">
                <a:solidFill>
                  <a:schemeClr val="dk1"/>
                </a:solidFill>
              </a:rPr>
              <a:t>B) TEMİNAT MEKTUBU VERİLEREK ÖDENEBİLİR.</a:t>
            </a:r>
          </a:p>
        </p:txBody>
      </p:sp>
      <p:sp>
        <p:nvSpPr>
          <p:cNvPr id="24" name="Yuvarlatılmış Dikdörtgen 23"/>
          <p:cNvSpPr/>
          <p:nvPr/>
        </p:nvSpPr>
        <p:spPr>
          <a:xfrm>
            <a:off x="1431005" y="3937607"/>
            <a:ext cx="6322833" cy="18002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900" dirty="0">
                <a:solidFill>
                  <a:schemeClr val="dk1"/>
                </a:solidFill>
              </a:rPr>
              <a:t>9-KAZI TARİHİ VERİLEN RUHSAT KALEM ŞEFLİĞİNDEN CIKIŞI YAPILIR VE RUHSAT ALMA  İŞLEMİ TAMAMLANMIŞ OLUR.</a:t>
            </a:r>
          </a:p>
        </p:txBody>
      </p:sp>
      <p:sp>
        <p:nvSpPr>
          <p:cNvPr id="34" name="Yuvarlatılmış Dikdörtgen 33"/>
          <p:cNvSpPr/>
          <p:nvPr/>
        </p:nvSpPr>
        <p:spPr>
          <a:xfrm>
            <a:off x="755576" y="4213063"/>
            <a:ext cx="7704856" cy="277292"/>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900" dirty="0">
                <a:solidFill>
                  <a:schemeClr val="dk1"/>
                </a:solidFill>
              </a:rPr>
              <a:t>10-KAZI TARİHLERİNDE KAZI YAPILAN ALANIN DENETİMİ SORUMLU OLAN TEKNİK SAHA ELAMANLARINCA YAPILIR,RUHSAT VE EKLERİNDE BULUNAN KURALLARA UYULMADIĞI EKSİK VE MAHZURLU YAPILDIĞI TESPİT EDİLEN ALTYAPI ÇALIŞMALARI  İÇİN İLGİLİ KANUNLAR GEREĞİ CEZAİ MÜEYYİDELER UYGULANIR.</a:t>
            </a:r>
          </a:p>
        </p:txBody>
      </p:sp>
      <p:sp>
        <p:nvSpPr>
          <p:cNvPr id="37" name="Yuvarlatılmış Dikdörtgen 36"/>
          <p:cNvSpPr/>
          <p:nvPr/>
        </p:nvSpPr>
        <p:spPr>
          <a:xfrm>
            <a:off x="755577" y="4574430"/>
            <a:ext cx="7488832" cy="30382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900" dirty="0">
                <a:solidFill>
                  <a:schemeClr val="dk1"/>
                </a:solidFill>
              </a:rPr>
              <a:t>11-RUHSAT FORMUNDA VERİLEN KAZI BİTİŞ TARİHİNDEN 1 YIL GEÇTİKTEN  SONRA </a:t>
            </a:r>
            <a:r>
              <a:rPr lang="tr-TR" sz="900" dirty="0" smtClean="0">
                <a:solidFill>
                  <a:schemeClr val="dk1"/>
                </a:solidFill>
              </a:rPr>
              <a:t>(01/10/2009 TARİH </a:t>
            </a:r>
            <a:r>
              <a:rPr lang="tr-TR" sz="900" dirty="0">
                <a:solidFill>
                  <a:schemeClr val="dk1"/>
                </a:solidFill>
              </a:rPr>
              <a:t>VE </a:t>
            </a:r>
            <a:r>
              <a:rPr lang="tr-TR" sz="900" dirty="0" smtClean="0">
                <a:solidFill>
                  <a:schemeClr val="dk1"/>
                </a:solidFill>
              </a:rPr>
              <a:t>2009/3 SAYILI </a:t>
            </a:r>
            <a:r>
              <a:rPr lang="tr-TR" sz="900" dirty="0">
                <a:solidFill>
                  <a:schemeClr val="dk1"/>
                </a:solidFill>
              </a:rPr>
              <a:t>AYKOME KARARI GEREĞİ) RUHSAT TEMİNAT BEDELİNİN İADESİ İÇİN İLGİLİSİ VEYA YETKİLENDİRĞİ KİŞLER TARAFIN TEMİNAT BEDELİNİN İADE İŞLEMLERİ YAPILIR. .</a:t>
            </a:r>
          </a:p>
        </p:txBody>
      </p:sp>
      <p:sp>
        <p:nvSpPr>
          <p:cNvPr id="41" name="Yuvarlatılmış Dikdörtgen 40"/>
          <p:cNvSpPr/>
          <p:nvPr/>
        </p:nvSpPr>
        <p:spPr>
          <a:xfrm>
            <a:off x="2483768" y="4953332"/>
            <a:ext cx="4104456" cy="216024"/>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900" dirty="0">
                <a:solidFill>
                  <a:schemeClr val="dk1"/>
                </a:solidFill>
              </a:rPr>
              <a:t>TEMİNAT BEDELİLİN GERİ İADE </a:t>
            </a:r>
            <a:r>
              <a:rPr lang="tr-TR" sz="900" dirty="0" smtClean="0">
                <a:solidFill>
                  <a:schemeClr val="dk1"/>
                </a:solidFill>
              </a:rPr>
              <a:t>İŞLEMLERİ İÇİN </a:t>
            </a:r>
            <a:r>
              <a:rPr lang="tr-TR" sz="900" dirty="0">
                <a:solidFill>
                  <a:schemeClr val="dk1"/>
                </a:solidFill>
              </a:rPr>
              <a:t>GEREKLİ OLAN BELGELER; </a:t>
            </a:r>
          </a:p>
        </p:txBody>
      </p:sp>
      <p:sp>
        <p:nvSpPr>
          <p:cNvPr id="42" name="Yuvarlatılmış Dikdörtgen 41"/>
          <p:cNvSpPr/>
          <p:nvPr/>
        </p:nvSpPr>
        <p:spPr>
          <a:xfrm>
            <a:off x="1475656" y="5248008"/>
            <a:ext cx="6297240" cy="216024"/>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tr-TR" sz="900" dirty="0" smtClean="0">
                <a:solidFill>
                  <a:schemeClr val="dk1"/>
                </a:solidFill>
              </a:rPr>
              <a:t>A</a:t>
            </a:r>
            <a:r>
              <a:rPr lang="tr-TR" sz="900" dirty="0" smtClean="0">
                <a:solidFill>
                  <a:schemeClr val="dk1"/>
                </a:solidFill>
              </a:rPr>
              <a:t>) İLGİLİLERİ TARAFINDAN  </a:t>
            </a:r>
            <a:r>
              <a:rPr lang="tr-TR" sz="900" dirty="0">
                <a:solidFill>
                  <a:schemeClr val="dk1"/>
                </a:solidFill>
              </a:rPr>
              <a:t>TEMİNAT BEDELİNİN GERİ İADE EDİLMESİ </a:t>
            </a:r>
            <a:r>
              <a:rPr lang="tr-TR" sz="900" dirty="0" smtClean="0">
                <a:solidFill>
                  <a:schemeClr val="dk1"/>
                </a:solidFill>
              </a:rPr>
              <a:t>İÇİN DİLEKÇE.</a:t>
            </a:r>
            <a:endParaRPr lang="tr-TR" sz="900" dirty="0">
              <a:solidFill>
                <a:schemeClr val="dk1"/>
              </a:solidFill>
            </a:endParaRPr>
          </a:p>
        </p:txBody>
      </p:sp>
      <p:sp>
        <p:nvSpPr>
          <p:cNvPr id="43" name="Yuvarlatılmış Dikdörtgen 42"/>
          <p:cNvSpPr/>
          <p:nvPr/>
        </p:nvSpPr>
        <p:spPr>
          <a:xfrm>
            <a:off x="1475656" y="5517232"/>
            <a:ext cx="6297242" cy="20764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tr-TR" sz="900" dirty="0" smtClean="0">
                <a:solidFill>
                  <a:schemeClr val="dk1"/>
                </a:solidFill>
              </a:rPr>
              <a:t>B</a:t>
            </a:r>
            <a:r>
              <a:rPr lang="tr-TR" sz="900" dirty="0" smtClean="0">
                <a:solidFill>
                  <a:schemeClr val="dk1"/>
                </a:solidFill>
              </a:rPr>
              <a:t>) ALTYAPI </a:t>
            </a:r>
            <a:r>
              <a:rPr lang="tr-TR" sz="900" dirty="0">
                <a:solidFill>
                  <a:schemeClr val="dk1"/>
                </a:solidFill>
              </a:rPr>
              <a:t>RUHSAT FORMUNUN </a:t>
            </a:r>
            <a:r>
              <a:rPr lang="tr-TR" sz="900" dirty="0" smtClean="0">
                <a:solidFill>
                  <a:schemeClr val="dk1"/>
                </a:solidFill>
              </a:rPr>
              <a:t>ASLI.</a:t>
            </a:r>
            <a:endParaRPr lang="tr-TR" sz="900" dirty="0">
              <a:solidFill>
                <a:schemeClr val="dk1"/>
              </a:solidFill>
            </a:endParaRPr>
          </a:p>
        </p:txBody>
      </p:sp>
      <p:sp>
        <p:nvSpPr>
          <p:cNvPr id="46" name="Yuvarlatılmış Dikdörtgen 45"/>
          <p:cNvSpPr/>
          <p:nvPr/>
        </p:nvSpPr>
        <p:spPr>
          <a:xfrm>
            <a:off x="1475656" y="5805264"/>
            <a:ext cx="6297242" cy="263292"/>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tr-TR" sz="900" dirty="0" smtClean="0">
                <a:solidFill>
                  <a:schemeClr val="dk1"/>
                </a:solidFill>
              </a:rPr>
              <a:t>C</a:t>
            </a:r>
            <a:r>
              <a:rPr lang="tr-TR" sz="900" dirty="0" smtClean="0">
                <a:solidFill>
                  <a:schemeClr val="dk1"/>
                </a:solidFill>
              </a:rPr>
              <a:t>) KAZI </a:t>
            </a:r>
            <a:r>
              <a:rPr lang="tr-TR" sz="900" dirty="0">
                <a:solidFill>
                  <a:schemeClr val="dk1"/>
                </a:solidFill>
              </a:rPr>
              <a:t>ALANI 100 </a:t>
            </a:r>
            <a:r>
              <a:rPr lang="tr-TR" sz="900" dirty="0" smtClean="0">
                <a:solidFill>
                  <a:schemeClr val="dk1"/>
                </a:solidFill>
              </a:rPr>
              <a:t>METRE </a:t>
            </a:r>
            <a:r>
              <a:rPr lang="tr-TR" sz="900" dirty="0">
                <a:solidFill>
                  <a:schemeClr val="dk1"/>
                </a:solidFill>
              </a:rPr>
              <a:t>VE 100 </a:t>
            </a:r>
            <a:r>
              <a:rPr lang="tr-TR" sz="900" dirty="0" smtClean="0">
                <a:solidFill>
                  <a:schemeClr val="dk1"/>
                </a:solidFill>
              </a:rPr>
              <a:t>METREDEN </a:t>
            </a:r>
            <a:r>
              <a:rPr lang="tr-TR" sz="900" dirty="0">
                <a:solidFill>
                  <a:schemeClr val="dk1"/>
                </a:solidFill>
              </a:rPr>
              <a:t>BÜYÜK İSE  CBS </a:t>
            </a:r>
            <a:r>
              <a:rPr lang="tr-TR" sz="900" dirty="0" smtClean="0">
                <a:solidFill>
                  <a:schemeClr val="dk1"/>
                </a:solidFill>
              </a:rPr>
              <a:t>ŞEFLİĞİNDEN </a:t>
            </a:r>
            <a:r>
              <a:rPr lang="tr-TR" sz="900" dirty="0">
                <a:solidFill>
                  <a:schemeClr val="dk1"/>
                </a:solidFill>
              </a:rPr>
              <a:t>ÖRNEĞİ </a:t>
            </a:r>
            <a:r>
              <a:rPr lang="tr-TR" sz="900" dirty="0" smtClean="0">
                <a:solidFill>
                  <a:schemeClr val="dk1"/>
                </a:solidFill>
              </a:rPr>
              <a:t>ALINABİLECEK KAZI GÜZERGAHININ SON HALİYLE  HAZIRLANACAK </a:t>
            </a:r>
            <a:r>
              <a:rPr lang="tr-TR" sz="900" dirty="0">
                <a:solidFill>
                  <a:schemeClr val="dk1"/>
                </a:solidFill>
              </a:rPr>
              <a:t>OLAN 1/1000 ÖLÇEKLİ İŞ SONU </a:t>
            </a:r>
            <a:r>
              <a:rPr lang="tr-TR" sz="900" dirty="0" smtClean="0">
                <a:solidFill>
                  <a:schemeClr val="dk1"/>
                </a:solidFill>
              </a:rPr>
              <a:t>PROJESİ. </a:t>
            </a:r>
            <a:endParaRPr lang="tr-TR" sz="900" dirty="0">
              <a:solidFill>
                <a:schemeClr val="dk1"/>
              </a:solidFill>
            </a:endParaRPr>
          </a:p>
        </p:txBody>
      </p:sp>
      <p:sp>
        <p:nvSpPr>
          <p:cNvPr id="44" name="Yuvarlatılmış Dikdörtgen 43"/>
          <p:cNvSpPr/>
          <p:nvPr/>
        </p:nvSpPr>
        <p:spPr>
          <a:xfrm>
            <a:off x="1475656" y="6165304"/>
            <a:ext cx="6297240" cy="228514"/>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tr-TR" sz="900" dirty="0" smtClean="0">
                <a:solidFill>
                  <a:schemeClr val="dk1"/>
                </a:solidFill>
              </a:rPr>
              <a:t>D</a:t>
            </a:r>
            <a:r>
              <a:rPr lang="tr-TR" sz="900" dirty="0" smtClean="0">
                <a:solidFill>
                  <a:schemeClr val="dk1"/>
                </a:solidFill>
              </a:rPr>
              <a:t>) RUHSAT TEMİNAT </a:t>
            </a:r>
            <a:r>
              <a:rPr lang="tr-TR" sz="900" dirty="0">
                <a:solidFill>
                  <a:schemeClr val="dk1"/>
                </a:solidFill>
              </a:rPr>
              <a:t>BEDELİ NAKİT ÖDENDİ İSE MAKBUZ ASLI VEYA </a:t>
            </a:r>
            <a:r>
              <a:rPr lang="tr-TR" sz="900" dirty="0" smtClean="0">
                <a:solidFill>
                  <a:schemeClr val="dk1"/>
                </a:solidFill>
              </a:rPr>
              <a:t>FOTOKOPİSİ </a:t>
            </a:r>
            <a:endParaRPr lang="tr-TR" sz="900" dirty="0">
              <a:solidFill>
                <a:schemeClr val="dk1"/>
              </a:solidFill>
            </a:endParaRPr>
          </a:p>
        </p:txBody>
      </p:sp>
      <p:sp>
        <p:nvSpPr>
          <p:cNvPr id="45" name="Yuvarlatılmış Dikdörtgen 44"/>
          <p:cNvSpPr/>
          <p:nvPr/>
        </p:nvSpPr>
        <p:spPr>
          <a:xfrm>
            <a:off x="1475656" y="6467721"/>
            <a:ext cx="6309347" cy="225972"/>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r>
              <a:rPr lang="tr-TR" sz="900" dirty="0" smtClean="0">
                <a:solidFill>
                  <a:schemeClr val="dk1"/>
                </a:solidFill>
              </a:rPr>
              <a:t>E) RUHSAT TEMİNAT BEDELİ TEMİANT </a:t>
            </a:r>
            <a:r>
              <a:rPr lang="tr-TR" sz="900" dirty="0">
                <a:solidFill>
                  <a:schemeClr val="dk1"/>
                </a:solidFill>
              </a:rPr>
              <a:t>MEKTUBU İLE ÖDENDİ İSE TEMİNAT MEKTUBU ALINDI BELGESİNİN FOTOKOPİSİ </a:t>
            </a:r>
          </a:p>
        </p:txBody>
      </p:sp>
      <p:pic>
        <p:nvPicPr>
          <p:cNvPr id="5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59632" y="3226371"/>
            <a:ext cx="49213"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Yuvarlatılmış Dikdörtgen 18"/>
          <p:cNvSpPr/>
          <p:nvPr/>
        </p:nvSpPr>
        <p:spPr>
          <a:xfrm>
            <a:off x="751726" y="3029058"/>
            <a:ext cx="1516018" cy="247542"/>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900" dirty="0">
                <a:solidFill>
                  <a:schemeClr val="dk1"/>
                </a:solidFill>
              </a:rPr>
              <a:t>A) NAKİT ÖDENEBİLİR .</a:t>
            </a:r>
          </a:p>
        </p:txBody>
      </p:sp>
      <p:sp>
        <p:nvSpPr>
          <p:cNvPr id="22" name="Yuvarlatılmış Dikdörtgen 21"/>
          <p:cNvSpPr/>
          <p:nvPr/>
        </p:nvSpPr>
        <p:spPr>
          <a:xfrm>
            <a:off x="755575" y="3350294"/>
            <a:ext cx="6480721" cy="222722"/>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sz="900" dirty="0">
                <a:solidFill>
                  <a:schemeClr val="dk1"/>
                </a:solidFill>
              </a:rPr>
              <a:t>7-ALTYAPI KAZI RUHSAT BEDELLERİ YATIRILDIKTAN SONRA RUHSAT İLGİLİ AMİRLERCE ONAYLANIR.</a:t>
            </a:r>
          </a:p>
        </p:txBody>
      </p:sp>
    </p:spTree>
    <p:extLst>
      <p:ext uri="{BB962C8B-B14F-4D97-AF65-F5344CB8AC3E}">
        <p14:creationId xmlns="" xmlns:p14="http://schemas.microsoft.com/office/powerpoint/2010/main" val="4845332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95F31452424D4CB11D5D88E5A95AB1" ma:contentTypeVersion="1" ma:contentTypeDescription="Create a new document." ma:contentTypeScope="" ma:versionID="b8aff098ebcc7a4c1e1c22c2b25ac82d">
  <xsd:schema xmlns:xsd="http://www.w3.org/2001/XMLSchema" xmlns:p="http://schemas.microsoft.com/office/2006/metadata/properties" xmlns:ns1="http://schemas.microsoft.com/sharepoint/v3" targetNamespace="http://schemas.microsoft.com/office/2006/metadata/properties" ma:root="true" ma:fieldsID="ddb0c952b897a810c8a4e377cff6bff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4BE2DC5-85E7-48C5-8DCA-2FAE4AFF1972}"/>
</file>

<file path=customXml/itemProps2.xml><?xml version="1.0" encoding="utf-8"?>
<ds:datastoreItem xmlns:ds="http://schemas.openxmlformats.org/officeDocument/2006/customXml" ds:itemID="{7F88A9C8-DDB3-4497-861A-24A39E77FCB7}"/>
</file>

<file path=customXml/itemProps3.xml><?xml version="1.0" encoding="utf-8"?>
<ds:datastoreItem xmlns:ds="http://schemas.openxmlformats.org/officeDocument/2006/customXml" ds:itemID="{7CD082CC-BC81-4732-81B4-DA7B030FD04A}"/>
</file>

<file path=docProps/app.xml><?xml version="1.0" encoding="utf-8"?>
<Properties xmlns="http://schemas.openxmlformats.org/officeDocument/2006/extended-properties" xmlns:vt="http://schemas.openxmlformats.org/officeDocument/2006/docPropsVTypes">
  <TotalTime>220</TotalTime>
  <Words>357</Words>
  <Application>Microsoft Office PowerPoint</Application>
  <PresentationFormat>Ekran Gösterisi (4:3)</PresentationFormat>
  <Paragraphs>24</Paragraphs>
  <Slides>1</Slides>
  <Notes>0</Notes>
  <HiddenSlides>0</HiddenSlides>
  <MMClips>0</MMClips>
  <ScaleCrop>false</ScaleCrop>
  <HeadingPairs>
    <vt:vector size="4" baseType="variant">
      <vt:variant>
        <vt:lpstr>Tema</vt:lpstr>
      </vt:variant>
      <vt:variant>
        <vt:i4>1</vt:i4>
      </vt:variant>
      <vt:variant>
        <vt:lpstr>Slayt Başlıkları</vt:lpstr>
      </vt:variant>
      <vt:variant>
        <vt:i4>1</vt:i4>
      </vt:variant>
    </vt:vector>
  </HeadingPairs>
  <TitlesOfParts>
    <vt:vector size="2" baseType="lpstr">
      <vt:lpstr>Ofis Teması</vt:lpstr>
      <vt:lpstr>İSTANBUL BÜYÜKŞEHİR BELEDİYESİ  ALTYAPI VE YOL BAKIM ONARIM DAİRE BAŞKANLIĞI ALTYAPI KOORDİNASYON MÜDÜRLÜĞÜ ALTYAPI KAZI RUHSATI ALMA VE RUHSAT TEMİNAT İADESİ İŞLEM ŞEMASI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Altyapı Kazı Ruhsat Aşamaları</dc:title>
  <dc:creator>Bahadır</dc:creator>
  <cp:lastModifiedBy>bahadir.sari</cp:lastModifiedBy>
  <cp:revision>28</cp:revision>
  <dcterms:created xsi:type="dcterms:W3CDTF">2015-05-11T20:02:12Z</dcterms:created>
  <dcterms:modified xsi:type="dcterms:W3CDTF">2015-05-20T10:57:52Z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0x010100CC95F31452424D4CB11D5D88E5A95AB1</vt:lpwstr>
  </property>
</Properties>
</file>